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6" r:id="rId2"/>
  </p:sldMasterIdLst>
  <p:notesMasterIdLst>
    <p:notesMasterId r:id="rId21"/>
  </p:notesMasterIdLst>
  <p:handoutMasterIdLst>
    <p:handoutMasterId r:id="rId22"/>
  </p:handoutMasterIdLst>
  <p:sldIdLst>
    <p:sldId id="311" r:id="rId3"/>
    <p:sldId id="299" r:id="rId4"/>
    <p:sldId id="298" r:id="rId5"/>
    <p:sldId id="308" r:id="rId6"/>
    <p:sldId id="297" r:id="rId7"/>
    <p:sldId id="290" r:id="rId8"/>
    <p:sldId id="293" r:id="rId9"/>
    <p:sldId id="280" r:id="rId10"/>
    <p:sldId id="281" r:id="rId11"/>
    <p:sldId id="295" r:id="rId12"/>
    <p:sldId id="287" r:id="rId13"/>
    <p:sldId id="288" r:id="rId14"/>
    <p:sldId id="289" r:id="rId15"/>
    <p:sldId id="309" r:id="rId16"/>
    <p:sldId id="310" r:id="rId17"/>
    <p:sldId id="294" r:id="rId18"/>
    <p:sldId id="296" r:id="rId19"/>
    <p:sldId id="278" r:id="rId20"/>
  </p:sldIdLst>
  <p:sldSz cx="9144000" cy="6858000" type="screen4x3"/>
  <p:notesSz cx="6811963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311"/>
            <p14:sldId id="299"/>
            <p14:sldId id="298"/>
            <p14:sldId id="308"/>
            <p14:sldId id="297"/>
            <p14:sldId id="290"/>
            <p14:sldId id="293"/>
            <p14:sldId id="280"/>
            <p14:sldId id="281"/>
            <p14:sldId id="295"/>
            <p14:sldId id="287"/>
            <p14:sldId id="288"/>
            <p14:sldId id="289"/>
            <p14:sldId id="309"/>
            <p14:sldId id="310"/>
            <p14:sldId id="294"/>
            <p14:sldId id="296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9648" autoAdjust="0"/>
  </p:normalViewPr>
  <p:slideViewPr>
    <p:cSldViewPr>
      <p:cViewPr varScale="1">
        <p:scale>
          <a:sx n="90" d="100"/>
          <a:sy n="90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33"/>
        <p:guide pos="21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30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0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7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9450" y="811213"/>
            <a:ext cx="5407025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8043" y="5138606"/>
            <a:ext cx="5410150" cy="4867517"/>
          </a:xfrm>
          <a:noFill/>
        </p:spPr>
        <p:txBody>
          <a:bodyPr wrap="square" lIns="90570" tIns="45285" rIns="90570" bIns="452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53603" name="Slide Number Placeholder 3"/>
          <p:cNvSpPr txBox="1">
            <a:spLocks noGrp="1"/>
          </p:cNvSpPr>
          <p:nvPr/>
        </p:nvSpPr>
        <p:spPr bwMode="auto">
          <a:xfrm>
            <a:off x="3831729" y="10273758"/>
            <a:ext cx="2932929" cy="5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844550"/>
            <a:fld id="{6FC5252E-C7F9-452B-8C37-F3FB21463BC1}" type="slidenum">
              <a:rPr lang="en-US" altLang="zh-TW" sz="1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algn="r" defTabSz="844550"/>
              <a:t>7</a:t>
            </a:fld>
            <a:endParaRPr lang="en-US" altLang="zh-TW" sz="12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26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7688"/>
            <a:ext cx="3419475" cy="2565400"/>
          </a:xfrm>
        </p:spPr>
      </p:sp>
    </p:spTree>
    <p:extLst>
      <p:ext uri="{BB962C8B-B14F-4D97-AF65-F5344CB8AC3E}">
        <p14:creationId xmlns:p14="http://schemas.microsoft.com/office/powerpoint/2010/main" val="238042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7688"/>
            <a:ext cx="3419475" cy="2565400"/>
          </a:xfrm>
        </p:spPr>
      </p:sp>
    </p:spTree>
    <p:extLst>
      <p:ext uri="{BB962C8B-B14F-4D97-AF65-F5344CB8AC3E}">
        <p14:creationId xmlns:p14="http://schemas.microsoft.com/office/powerpoint/2010/main" val="383593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7688"/>
            <a:ext cx="3419475" cy="2565400"/>
          </a:xfrm>
        </p:spPr>
      </p:sp>
    </p:spTree>
    <p:extLst>
      <p:ext uri="{BB962C8B-B14F-4D97-AF65-F5344CB8AC3E}">
        <p14:creationId xmlns:p14="http://schemas.microsoft.com/office/powerpoint/2010/main" val="307412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7688"/>
            <a:ext cx="3419475" cy="2565400"/>
          </a:xfrm>
        </p:spPr>
      </p:sp>
    </p:spTree>
    <p:extLst>
      <p:ext uri="{BB962C8B-B14F-4D97-AF65-F5344CB8AC3E}">
        <p14:creationId xmlns:p14="http://schemas.microsoft.com/office/powerpoint/2010/main" val="297937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7688"/>
            <a:ext cx="3419475" cy="2565400"/>
          </a:xfrm>
        </p:spPr>
      </p:sp>
    </p:spTree>
    <p:extLst>
      <p:ext uri="{BB962C8B-B14F-4D97-AF65-F5344CB8AC3E}">
        <p14:creationId xmlns:p14="http://schemas.microsoft.com/office/powerpoint/2010/main" val="353182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9450" y="811213"/>
            <a:ext cx="5407025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8043" y="5138606"/>
            <a:ext cx="5410150" cy="4867517"/>
          </a:xfrm>
          <a:noFill/>
        </p:spPr>
        <p:txBody>
          <a:bodyPr wrap="square" lIns="90570" tIns="45285" rIns="90570" bIns="452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68963" name="Slide Number Placeholder 3"/>
          <p:cNvSpPr txBox="1">
            <a:spLocks noGrp="1"/>
          </p:cNvSpPr>
          <p:nvPr/>
        </p:nvSpPr>
        <p:spPr bwMode="auto">
          <a:xfrm>
            <a:off x="3831729" y="10273758"/>
            <a:ext cx="2932929" cy="5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844550"/>
            <a:fld id="{03627998-661F-4D90-86CF-BEF1B5D59EC1}" type="slidenum">
              <a:rPr lang="en-US" altLang="zh-TW" sz="1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algn="r" defTabSz="844550"/>
              <a:t>16</a:t>
            </a:fld>
            <a:endParaRPr lang="en-US" altLang="zh-TW" sz="12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07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90538"/>
            <a:ext cx="4970463" cy="3729037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28" y="4492204"/>
            <a:ext cx="6219618" cy="500681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131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9624D-372F-EF40-B5A2-300D7A136580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70B55-BD3B-8441-8C29-0CC3C27C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0C94-A21A-4188-A9D2-0556CC4EBE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1C5E-F138-4688-8B21-C1021CA3D4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B7C6-7EE7-4EB3-870F-B293D51946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2D83-8FF0-4D71-99CF-34F203149E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7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118A-AC1C-4BC7-A585-93CA5B9B49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7CF0-79C8-4881-91C0-BBC226BFB7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0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EF16-F6C8-401F-B873-9F9B887438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8C8C-0559-4D5C-84C1-95F35F1634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4CF1-F003-4951-8321-A76DA8AEB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75F7-3E81-4E19-9195-3B44ED9170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9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2486-F2D0-4DA8-92CA-6ACBF2FA04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06B6-17F7-4021-A6CD-2C3885F501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03C0-EBD3-419F-A698-152D820B6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FB9B-0EDE-4B02-8370-5D01C90C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49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D1AB-6DBC-4C96-B38B-78FA6F4F1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6B6F-4CE7-46ED-BAF9-E6B42D08CE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0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2291-67BF-47FE-B16A-F040D7279D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E936-19CA-4C27-91E4-0AE88E1E67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8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39BC-C964-4B9C-AA00-F8E8F20B29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C174-6B49-43D9-AB4C-773919B380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19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5148-98E1-4950-B204-38812A9B76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5FE4-6907-4EA1-AB52-0EF27F0F06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2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340612CE-1A3E-4233-B0B3-0388EEBA3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7579723-A6FD-49D7-BEB5-45C32CAE5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3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391" y="1371600"/>
            <a:ext cx="9144000" cy="23622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 b="1" i="1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620000" cy="8747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TLS</a:t>
            </a:r>
            <a:r>
              <a:rPr lang="en-US" sz="4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ACTS</a:t>
            </a:r>
            <a:r>
              <a:rPr lang="zh-TW" alt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with </a:t>
            </a:r>
            <a:r>
              <a:rPr lang="en-US" altLang="zh-TW" sz="4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Ashagandha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6" name="Subtitle 4"/>
          <p:cNvSpPr>
            <a:spLocks noGrp="1"/>
          </p:cNvSpPr>
          <p:nvPr>
            <p:ph type="subTitle" idx="1"/>
          </p:nvPr>
        </p:nvSpPr>
        <p:spPr>
          <a:xfrm>
            <a:off x="10391" y="1601787"/>
            <a:ext cx="8803433" cy="9509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sz="4800" b="1" baseline="30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衡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配方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錠狀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Bef>
                <a:spcPct val="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含南非醉茄根葉萃取物</a:t>
            </a:r>
            <a:endParaRPr lang="en-US" altLang="zh-TW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7" name="Picture 7" descr="markettaiwan-1354515724_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943600"/>
            <a:ext cx="1524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等腰三角形 1"/>
          <p:cNvSpPr/>
          <p:nvPr/>
        </p:nvSpPr>
        <p:spPr>
          <a:xfrm rot="16200000">
            <a:off x="7713663" y="5430837"/>
            <a:ext cx="1714500" cy="1139825"/>
          </a:xfrm>
          <a:prstGeom prst="triangle">
            <a:avLst>
              <a:gd name="adj" fmla="val 5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4400" b="1" i="1">
              <a:solidFill>
                <a:prstClr val="white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>
          <a:xfrm>
            <a:off x="1981200" y="6019800"/>
            <a:ext cx="3810000" cy="609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defRPr/>
            </a:pPr>
            <a:r>
              <a:rPr lang="zh-TW" altLang="en-US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2017 </a:t>
            </a:r>
            <a:r>
              <a:rPr lang="zh-CN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defRPr/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defRPr/>
            </a:pPr>
            <a:endParaRPr lang="zh-TW" alt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8" y="228600"/>
            <a:ext cx="1559022" cy="9132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西番蓮花萃取物	</a:t>
            </a:r>
            <a:b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Passion Flower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297363"/>
          </a:xfrm>
        </p:spPr>
        <p:txBody>
          <a:bodyPr>
            <a:normAutofit fontScale="55000" lnSpcReduction="20000"/>
          </a:bodyPr>
          <a:lstStyle/>
          <a:p>
            <a:r>
              <a:rPr lang="zh-TW" altLang="zh-TW" sz="5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西番蓮花可見於南美洲、東亞地區、南亞地區及新幾內亞。北美洲的印第安人很久前便將西番蓮花用於幫助入睡</a:t>
            </a:r>
            <a:r>
              <a:rPr lang="zh-TW" altLang="zh-TW" sz="5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5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5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</a:t>
            </a:r>
            <a:r>
              <a:rPr lang="zh-TW" altLang="zh-TW" sz="5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蕃蓮含有類黃酮與生物鹼等活性物質，可幫助入睡</a:t>
            </a:r>
            <a:r>
              <a:rPr lang="zh-TW" altLang="zh-TW" sz="5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5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能幫助身體中</a:t>
            </a:r>
            <a:r>
              <a:rPr lang="en-US" altLang="zh-TW" sz="5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γ-</a:t>
            </a:r>
            <a:r>
              <a:rPr lang="zh-TW" altLang="en-US" sz="5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氨基丁酸</a:t>
            </a:r>
            <a:r>
              <a:rPr lang="en-US" altLang="zh-TW" sz="5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(GABA) </a:t>
            </a:r>
            <a:r>
              <a:rPr lang="zh-TW" altLang="en-US" sz="5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的濃度</a:t>
            </a:r>
            <a:r>
              <a:rPr lang="zh-TW" altLang="en-US" sz="5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，進而讓</a:t>
            </a:r>
            <a:r>
              <a:rPr lang="zh-TW" altLang="en-US" sz="5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人放鬆心情。</a:t>
            </a:r>
            <a:endParaRPr lang="zh-TW" altLang="zh-TW" sz="5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087826"/>
            <a:ext cx="2807471" cy="17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2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71" y="5695682"/>
            <a:ext cx="1978229" cy="11623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紅景天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根萃取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b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Rhodiola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rosea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Root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297363"/>
          </a:xfrm>
        </p:spPr>
        <p:txBody>
          <a:bodyPr>
            <a:noAutofit/>
          </a:bodyPr>
          <a:lstStyle/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於數世紀前，在俄國及斯堪地那維亞地區，紅景天即被用於幫助抵禦西伯利亞的嚴寒氣候及嚴酷的生活環境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景天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含紅景天甙等活性物質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，有助維持好心情。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53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65471"/>
            <a:ext cx="2743200" cy="16961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五味子果實萃取物</a:t>
            </a:r>
            <a:b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Schisandra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chinensis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Fruit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62000" y="1828800"/>
            <a:ext cx="8077200" cy="4297363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新修本草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載「五味皮肉甘酸，核中辛苦，都有鹹味」，故有五味子之名。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五味子為藤本植物，原生於中國北方及俄國東部。五味子是草本植物，傳統上被用作健康維持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51063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96200" cy="9604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92464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具抗氧化作用。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有助於維持細胞排列的緊密性。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促進鐵的吸收。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體內結締組織、骨骼及牙齒的生長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膠原蛋白的形成，有助於傷口癒合。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74531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96200" cy="96043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鈣</a:t>
            </a:r>
            <a:endParaRPr 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7526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有助於肌肉與心臟的正常收縮及神經的感應性。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調控細胞的通透性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維持於骨骼與牙齒的正常發育及健康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活化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凝血酶元轉變為凝血酶，幫助血液凝固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幫助血液正常的凝固功能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96806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96200" cy="9604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碘</a:t>
            </a:r>
            <a:endParaRPr 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92464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甲狀腺激素的主要成分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維持正常生長、發育、神經肌肉的功能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調節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細胞的氧化作用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維持甲狀腺激素的正常分泌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維持正常基礎代謝。 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2008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台灣人營養現況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碘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01746"/>
            <a:ext cx="8077200" cy="510918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台灣碘營養現況</a:t>
            </a:r>
            <a:r>
              <a:rPr lang="en-US" altLang="zh-TW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defRPr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進口鹽類不含碘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93-97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國民營養健康狀況變遷調查之碘營養狀況評估計畫」調查結果顯示，國人尿碘中位數是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微克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升，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僅達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充足標準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100-199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微克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升的低標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，依性別分析男性的碘營養又較女性充足，男性的尿碘中位數是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微克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升，女性是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微克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升。</a:t>
            </a:r>
          </a:p>
          <a:p>
            <a:pPr>
              <a:defRPr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陽明大學調查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發現國人尿液中碘含量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年每公升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微克，到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年每公升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99.6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微克，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已經在標準值的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底線</a:t>
            </a:r>
            <a:r>
              <a:rPr lang="en-US" altLang="zh-TW" sz="1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(2013</a:t>
            </a:r>
            <a:r>
              <a:rPr lang="zh-TW" altLang="en-US" sz="1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日民視新聞</a:t>
            </a:r>
            <a:r>
              <a:rPr lang="en-US" altLang="zh-TW" sz="1400" b="1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endParaRPr lang="zh-TW" altLang="en-US" dirty="0">
              <a:latin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en-US" dirty="0">
              <a:latin typeface="+mn-ea"/>
            </a:endParaRPr>
          </a:p>
          <a:p>
            <a:pPr>
              <a:defRPr/>
            </a:pPr>
            <a:endParaRPr lang="en-US" altLang="zh-TW" dirty="0" smtClean="0">
              <a:latin typeface="+mn-ea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70915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有效利用營養補助品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維持好心情並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代謝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3947" y="2133600"/>
            <a:ext cx="8077200" cy="4297363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被稱為印度人參的南非醉茄根葉萃取物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Sensoril</a:t>
            </a:r>
            <a:r>
              <a:rPr lang="en-US" altLang="zh-TW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及西蕃蓮花葉萃取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好心情，可以幫助入睡</a:t>
            </a:r>
            <a:r>
              <a:rPr lang="zh-TW" altLang="en-US" b="1" dirty="0" smtClean="0">
                <a:latin typeface="標楷體"/>
                <a:ea typeface="標楷體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另含刺五加根萃取物、人參根萃取物、紅景天根萃取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五味子果實萃取物，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生理機能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幫助維持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b="1" dirty="0" smtClean="0">
                <a:latin typeface="標楷體"/>
                <a:ea typeface="標楷體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補充維生素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及礦物質鈣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碘，碘有助於甲狀腺激素的正常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分泌</a:t>
            </a:r>
            <a:r>
              <a:rPr lang="zh-TW" altLang="en-US" b="1" dirty="0" smtClean="0">
                <a:latin typeface="標楷體"/>
                <a:ea typeface="標楷體"/>
              </a:rPr>
              <a:t>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503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638791" y="1524000"/>
            <a:ext cx="7537342" cy="1523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sz="4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舒衡配方錠狀食品 </a:t>
            </a:r>
            <a:r>
              <a:rPr 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含南非醉茄根葉萃取物</a:t>
            </a:r>
            <a:endParaRPr 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0" y="3315320"/>
            <a:ext cx="6172200" cy="2732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産品代碼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T6461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容量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30 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b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NT$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2,355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b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3733800" cy="3733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69632"/>
            <a:ext cx="80772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何謂健康？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2973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）對健康的定義：「是</a:t>
            </a:r>
            <a:r>
              <a:rPr lang="zh-TW" altLang="en-US" b="1" dirty="0">
                <a:solidFill>
                  <a:srgbClr val="009E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9E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009E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社會適應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三個方面全部良好的一種狀況，而不僅僅是指沒有生病或者體質健壯。」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30243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69632"/>
            <a:ext cx="80772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你健康嗎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1185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4900"/>
              </a:lnSpc>
              <a:spcBef>
                <a:spcPts val="60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曾作過調查，自認處在</a:t>
            </a:r>
            <a:r>
              <a:rPr lang="zh-TW" altLang="en-US" b="1" dirty="0">
                <a:solidFill>
                  <a:srgbClr val="009E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健康與疾病之間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的人達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900"/>
              </a:lnSpc>
              <a:spcBef>
                <a:spcPts val="6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個國家對這樣的族群各有不同名稱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900"/>
              </a:lnSpc>
              <a:spcBef>
                <a:spcPts val="60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稱之為「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慢性疲勞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症候群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900"/>
              </a:lnSpc>
              <a:spcBef>
                <a:spcPts val="60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不定愁訴綜合症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4900"/>
              </a:lnSpc>
              <a:spcBef>
                <a:spcPts val="60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稱之為「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亞健康狀態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0983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 idx="4294967295"/>
          </p:nvPr>
        </p:nvSpPr>
        <p:spPr>
          <a:xfrm>
            <a:off x="838200" y="419100"/>
            <a:ext cx="7772400" cy="1143000"/>
          </a:xfrm>
        </p:spPr>
        <p:txBody>
          <a:bodyPr/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8229600" cy="5105400"/>
          </a:xfrm>
        </p:spPr>
        <p:txBody>
          <a:bodyPr>
            <a:no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生活型態的調整，例如較健康的飲食、運動和舒壓技巧都會有幫助。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少量多餐、多吃有機食物、避免糖分是很好的起點。健康的飲食可以提供身體正常運作所需的持續的能量。</a:t>
            </a:r>
          </a:p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運動也是紓緩壓力很好的方法。能夠幫助釋放挫折感的運動可以避免壓力的累積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適當補充營養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，幫助身體調節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生理機能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增強體力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，維持健康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0734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 vert="horz" anchor="b"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sz="3600" b="1" baseline="30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舒衡配方錠狀食品 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含南非醉茄根葉萃取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每一份量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粒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696200" cy="484632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南非醉茄根葉萃取物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Sensoril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™)250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刺五加根萃取物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人參萃取物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西番蓮花萃取物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紅景天根萃取物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五味子果實萃取物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碘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鈣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毫克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err="1" smtClean="0"/>
              <a:t>Sensoril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為</a:t>
            </a:r>
            <a:r>
              <a:rPr lang="zh-TW" altLang="en-US" sz="2000" dirty="0"/>
              <a:t> </a:t>
            </a:r>
            <a:r>
              <a:rPr lang="en-US" altLang="zh-TW" sz="2000" dirty="0" err="1" smtClean="0"/>
              <a:t>NutraGenesis</a:t>
            </a:r>
            <a:r>
              <a:rPr lang="zh-TW" altLang="en-US" sz="2000" dirty="0"/>
              <a:t> 有限公司的</a:t>
            </a:r>
            <a:r>
              <a:rPr lang="zh-TW" altLang="en-US" sz="2000" dirty="0" smtClean="0"/>
              <a:t>商標。</a:t>
            </a:r>
            <a:endParaRPr lang="zh-TW" altLang="en-US" dirty="0"/>
          </a:p>
          <a:p>
            <a:endParaRPr kumimoji="0" lang="zh-TW" altLang="en-US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lang="zh-TW" altLang="en-US" dirty="0" smtClean="0">
              <a:effectLst/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67178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67" y="4974586"/>
            <a:ext cx="1695797" cy="1367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96" y="291306"/>
            <a:ext cx="2404405" cy="155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5" y="4788152"/>
            <a:ext cx="2404405" cy="1553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5" y="2514600"/>
            <a:ext cx="2092779" cy="1566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" y="291306"/>
            <a:ext cx="2010140" cy="1543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16" y="381000"/>
            <a:ext cx="1695797" cy="13639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67" y="2181429"/>
            <a:ext cx="141539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010400" y="2974508"/>
            <a:ext cx="195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10400" y="5241793"/>
            <a:ext cx="195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碘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鈣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18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南非醉茄根葉萃取物</a:t>
            </a:r>
            <a:b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Ashwagandha</a:t>
            </a:r>
            <a:r>
              <a:rPr lang="en-US" altLang="zh-TW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root and leaf 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</a:t>
            </a:r>
            <a:endParaRPr lang="zh-TW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579" name="內容版面配置區 2"/>
          <p:cNvSpPr>
            <a:spLocks noGrp="1"/>
          </p:cNvSpPr>
          <p:nvPr>
            <p:ph idx="1"/>
          </p:nvPr>
        </p:nvSpPr>
        <p:spPr>
          <a:xfrm>
            <a:off x="533400" y="1676400"/>
            <a:ext cx="8356600" cy="4297363"/>
          </a:xfrm>
        </p:spPr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南非醉茄是一種矮小的多年生常綠灌木，普遍種植於印度許多地區，又被稱為印度人參，在印度傳統阿育吠陀中有相當的使用歷史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常用於幫助入睡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Sensoril</a:t>
            </a:r>
            <a:r>
              <a:rPr lang="en-US" altLang="zh-TW" sz="28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專利的南非醉茄根葉萃取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物成分，獲得美國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GRAS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認證。</a:t>
            </a:r>
          </a:p>
        </p:txBody>
      </p:sp>
      <p:pic>
        <p:nvPicPr>
          <p:cNvPr id="152580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0275" y="5456272"/>
            <a:ext cx="1863725" cy="1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圖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800" y="5504073"/>
            <a:ext cx="2911475" cy="13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5312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9" y="5334000"/>
            <a:ext cx="5990382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85" y="4964451"/>
            <a:ext cx="2305396" cy="1858650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62000" y="1798637"/>
            <a:ext cx="8382000" cy="42973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俗稱「西伯利亞人蔘」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刺五加是一種小型灌木，原生地為亞洲的東部及東北部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用來維持健康有相當長的使用歷史，被認為具有與人參類似的植物營養特性。</a:t>
            </a: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562819" y="381000"/>
            <a:ext cx="9158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刺五加根萃取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Eleuthero Root (</a:t>
            </a:r>
            <a:r>
              <a:rPr lang="en-US" sz="2600" b="1" i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Eleutherococcus</a:t>
            </a:r>
            <a:r>
              <a:rPr lang="en-US" sz="26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senticosus</a:t>
            </a:r>
            <a:r>
              <a:rPr lang="en-US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Extract</a:t>
            </a:r>
            <a:r>
              <a:rPr 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0769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4495800"/>
            <a:ext cx="3310565" cy="1952206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62000" y="1994409"/>
            <a:ext cx="8077200" cy="4297363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人參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的生長地為北美及東亞，尤其在較寒冷的地帶。人蔘根被認為能幫助維持健康。</a:t>
            </a:r>
          </a:p>
          <a:p>
            <a:pPr marL="0" indent="0">
              <a:buNone/>
            </a:pP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人參萃取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sz="4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Panax</a:t>
            </a:r>
            <a:r>
              <a:rPr 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ginseng </a:t>
            </a:r>
            <a:r>
              <a:rPr 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</a:t>
            </a:r>
            <a:r>
              <a:rPr lang="en-US" sz="4000" b="1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02923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1031</Words>
  <Application>Microsoft Office PowerPoint</Application>
  <PresentationFormat>如螢幕大小 (4:3)</PresentationFormat>
  <Paragraphs>97</Paragraphs>
  <Slides>18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Training</vt:lpstr>
      <vt:lpstr>Office Theme</vt:lpstr>
      <vt:lpstr>TLS® ACTS with Ashagandha</vt:lpstr>
      <vt:lpstr>何謂健康？</vt:lpstr>
      <vt:lpstr>你健康嗎??</vt:lpstr>
      <vt:lpstr>解決方法</vt:lpstr>
      <vt:lpstr>全新生活TM舒衡配方錠狀食品  含南非醉茄根葉萃取物(每一份量2粒)</vt:lpstr>
      <vt:lpstr>PowerPoint 簡報</vt:lpstr>
      <vt:lpstr>南非醉茄根葉萃取物 Ashwagandha root and leaf extract</vt:lpstr>
      <vt:lpstr>刺五加根萃取物 Eleuthero Root (Eleutherococcus senticosus) Extract </vt:lpstr>
      <vt:lpstr>人參萃取物 Panax ginseng Extract </vt:lpstr>
      <vt:lpstr>西番蓮花萃取物  Passion Flower Extract</vt:lpstr>
      <vt:lpstr>紅景天根萃取物 Rhodiola rosea Root Extract</vt:lpstr>
      <vt:lpstr>五味子果實萃取物 Schisandra chinensis Fruit Extract</vt:lpstr>
      <vt:lpstr>維生素C</vt:lpstr>
      <vt:lpstr>鈣</vt:lpstr>
      <vt:lpstr>碘</vt:lpstr>
      <vt:lpstr>台灣人營養現況----碘缺乏</vt:lpstr>
      <vt:lpstr>有效利用營養補助品 ~維持好心情並促進代謝~</vt:lpstr>
      <vt:lpstr>全新生活TM舒衡配方錠狀食品  含南非醉茄根葉萃取物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2013-09-09T19:36:07Z</dcterms:created>
  <dcterms:modified xsi:type="dcterms:W3CDTF">2018-03-13T08:48:06Z</dcterms:modified>
</cp:coreProperties>
</file>